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Roboto" charset="1" panose="02000000000000000000"/>
      <p:regular r:id="rId24"/>
    </p:embeddedFont>
    <p:embeddedFont>
      <p:font typeface="Be Vietnam Ultra-Bold" charset="1" panose="00000900000000000000"/>
      <p:regular r:id="rId25"/>
    </p:embeddedFont>
    <p:embeddedFont>
      <p:font typeface="IBM Plex Sans" charset="1" panose="020B0503050203000203"/>
      <p:regular r:id="rId26"/>
    </p:embeddedFont>
    <p:embeddedFont>
      <p:font typeface="Be Vietnam" charset="1" panose="00000500000000000000"/>
      <p:regular r:id="rId27"/>
    </p:embeddedFont>
    <p:embeddedFont>
      <p:font typeface="Be Vietnam Medium" charset="1" panose="00000600000000000000"/>
      <p:regular r:id="rId28"/>
    </p:embeddedFont>
    <p:embeddedFont>
      <p:font typeface="DM Sans Bold" charset="1" panose="00000000000000000000"/>
      <p:regular r:id="rId29"/>
    </p:embeddedFont>
    <p:embeddedFont>
      <p:font typeface="DM Sans" charset="1" panose="000000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1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7.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png" Type="http://schemas.openxmlformats.org/officeDocument/2006/relationships/image"/><Relationship Id="rId4" Target="../media/image1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2700000">
            <a:off x="4226452" y="2785792"/>
            <a:ext cx="16909587" cy="6118196"/>
          </a:xfrm>
          <a:custGeom>
            <a:avLst/>
            <a:gdLst/>
            <a:ahLst/>
            <a:cxnLst/>
            <a:rect r="r" b="b" t="t" l="l"/>
            <a:pathLst>
              <a:path h="6118196" w="16909587">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2297273"/>
            <a:ext cx="11782511" cy="3132834"/>
          </a:xfrm>
          <a:prstGeom prst="rect">
            <a:avLst/>
          </a:prstGeom>
        </p:spPr>
        <p:txBody>
          <a:bodyPr anchor="t" rtlCol="false" tIns="0" lIns="0" bIns="0" rIns="0">
            <a:spAutoFit/>
          </a:bodyPr>
          <a:lstStyle/>
          <a:p>
            <a:pPr algn="l">
              <a:lnSpc>
                <a:spcPts val="8136"/>
              </a:lnSpc>
            </a:pPr>
            <a:r>
              <a:rPr lang="en-US" sz="7899">
                <a:solidFill>
                  <a:srgbClr val="F8F8F8"/>
                </a:solidFill>
                <a:latin typeface="Roboto"/>
              </a:rPr>
              <a:t>GENERATING IMAGE VARIATIONS FROM </a:t>
            </a:r>
          </a:p>
          <a:p>
            <a:pPr algn="l">
              <a:lnSpc>
                <a:spcPts val="8136"/>
              </a:lnSpc>
            </a:pPr>
            <a:r>
              <a:rPr lang="en-US" sz="7899">
                <a:solidFill>
                  <a:srgbClr val="F8F8F8"/>
                </a:solidFill>
                <a:latin typeface="Roboto"/>
              </a:rPr>
              <a:t>TEXT</a:t>
            </a:r>
          </a:p>
        </p:txBody>
      </p:sp>
      <p:grpSp>
        <p:nvGrpSpPr>
          <p:cNvPr name="Group 5" id="5"/>
          <p:cNvGrpSpPr/>
          <p:nvPr/>
        </p:nvGrpSpPr>
        <p:grpSpPr>
          <a:xfrm rot="0">
            <a:off x="12681245" y="7171661"/>
            <a:ext cx="4448089" cy="1476290"/>
            <a:chOff x="0" y="0"/>
            <a:chExt cx="5930786" cy="1968387"/>
          </a:xfrm>
        </p:grpSpPr>
        <p:sp>
          <p:nvSpPr>
            <p:cNvPr name="TextBox 6" id="6"/>
            <p:cNvSpPr txBox="true"/>
            <p:nvPr/>
          </p:nvSpPr>
          <p:spPr>
            <a:xfrm rot="0">
              <a:off x="0" y="-28575"/>
              <a:ext cx="5930786" cy="649182"/>
            </a:xfrm>
            <a:prstGeom prst="rect">
              <a:avLst/>
            </a:prstGeom>
          </p:spPr>
          <p:txBody>
            <a:bodyPr anchor="t" rtlCol="false" tIns="0" lIns="0" bIns="0" rIns="0">
              <a:spAutoFit/>
            </a:bodyPr>
            <a:lstStyle/>
            <a:p>
              <a:pPr algn="r" marL="0" indent="0" lvl="0">
                <a:lnSpc>
                  <a:spcPts val="4029"/>
                </a:lnSpc>
                <a:spcBef>
                  <a:spcPct val="0"/>
                </a:spcBef>
              </a:pPr>
              <a:r>
                <a:rPr lang="en-US" sz="3099" spc="269" u="none">
                  <a:solidFill>
                    <a:srgbClr val="F8F8F8"/>
                  </a:solidFill>
                  <a:latin typeface="Be Vietnam Ultra-Bold"/>
                </a:rPr>
                <a:t>PRESENTED BY</a:t>
              </a:r>
            </a:p>
          </p:txBody>
        </p:sp>
        <p:sp>
          <p:nvSpPr>
            <p:cNvPr name="TextBox 7" id="7"/>
            <p:cNvSpPr txBox="true"/>
            <p:nvPr/>
          </p:nvSpPr>
          <p:spPr>
            <a:xfrm rot="0">
              <a:off x="0" y="558898"/>
              <a:ext cx="5930786" cy="1409489"/>
            </a:xfrm>
            <a:prstGeom prst="rect">
              <a:avLst/>
            </a:prstGeom>
          </p:spPr>
          <p:txBody>
            <a:bodyPr anchor="t" rtlCol="false" tIns="0" lIns="0" bIns="0" rIns="0">
              <a:spAutoFit/>
            </a:bodyPr>
            <a:lstStyle/>
            <a:p>
              <a:pPr algn="r">
                <a:lnSpc>
                  <a:spcPts val="4339"/>
                </a:lnSpc>
              </a:pPr>
              <a:r>
                <a:rPr lang="en-US" sz="3099">
                  <a:solidFill>
                    <a:srgbClr val="F8F8F8"/>
                  </a:solidFill>
                  <a:latin typeface="IBM Plex Sans"/>
                </a:rPr>
                <a:t>20261A6607 -</a:t>
              </a:r>
              <a:r>
                <a:rPr lang="en-US" sz="3099">
                  <a:solidFill>
                    <a:srgbClr val="F8F8F8"/>
                  </a:solidFill>
                  <a:latin typeface="IBM Plex Sans"/>
                </a:rPr>
                <a:t> Ayman</a:t>
              </a:r>
            </a:p>
            <a:p>
              <a:pPr algn="r">
                <a:lnSpc>
                  <a:spcPts val="4339"/>
                </a:lnSpc>
              </a:pPr>
              <a:r>
                <a:rPr lang="en-US" sz="3099">
                  <a:solidFill>
                    <a:srgbClr val="F8F8F8"/>
                  </a:solidFill>
                  <a:latin typeface="IBM Plex Sans"/>
                </a:rPr>
                <a:t>20261A6653 - Anirudh</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57296"/>
            <a:ext cx="14064057" cy="923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Why Variational Autoencoder?</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8" id="8"/>
          <p:cNvSpPr/>
          <p:nvPr/>
        </p:nvSpPr>
        <p:spPr>
          <a:xfrm flipH="false" flipV="false" rot="0">
            <a:off x="1387628" y="2986992"/>
            <a:ext cx="15631542" cy="4893122"/>
          </a:xfrm>
          <a:custGeom>
            <a:avLst/>
            <a:gdLst/>
            <a:ahLst/>
            <a:cxnLst/>
            <a:rect r="r" b="b" t="t" l="l"/>
            <a:pathLst>
              <a:path h="4893122" w="15631542">
                <a:moveTo>
                  <a:pt x="0" y="0"/>
                </a:moveTo>
                <a:lnTo>
                  <a:pt x="15631542" y="0"/>
                </a:lnTo>
                <a:lnTo>
                  <a:pt x="15631542" y="4893122"/>
                </a:lnTo>
                <a:lnTo>
                  <a:pt x="0" y="4893122"/>
                </a:lnTo>
                <a:lnTo>
                  <a:pt x="0" y="0"/>
                </a:lnTo>
                <a:close/>
              </a:path>
            </a:pathLst>
          </a:custGeom>
          <a:blipFill>
            <a:blip r:embed="rId9"/>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1019175"/>
            <a:ext cx="14064057" cy="923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U-Net Architecture</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8" id="8"/>
          <p:cNvSpPr/>
          <p:nvPr/>
        </p:nvSpPr>
        <p:spPr>
          <a:xfrm flipH="false" flipV="false" rot="0">
            <a:off x="3921328" y="2082760"/>
            <a:ext cx="10773956" cy="7175540"/>
          </a:xfrm>
          <a:custGeom>
            <a:avLst/>
            <a:gdLst/>
            <a:ahLst/>
            <a:cxnLst/>
            <a:rect r="r" b="b" t="t" l="l"/>
            <a:pathLst>
              <a:path h="7175540" w="10773956">
                <a:moveTo>
                  <a:pt x="0" y="0"/>
                </a:moveTo>
                <a:lnTo>
                  <a:pt x="10773956" y="0"/>
                </a:lnTo>
                <a:lnTo>
                  <a:pt x="10773956" y="7175540"/>
                </a:lnTo>
                <a:lnTo>
                  <a:pt x="0" y="7175540"/>
                </a:lnTo>
                <a:lnTo>
                  <a:pt x="0" y="0"/>
                </a:lnTo>
                <a:close/>
              </a:path>
            </a:pathLst>
          </a:custGeom>
          <a:blipFill>
            <a:blip r:embed="rId9"/>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1019175"/>
            <a:ext cx="14064057" cy="923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U-Net Architecture</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8" id="8"/>
          <p:cNvSpPr/>
          <p:nvPr/>
        </p:nvSpPr>
        <p:spPr>
          <a:xfrm flipH="false" flipV="false" rot="0">
            <a:off x="3921328" y="2082760"/>
            <a:ext cx="10773956" cy="7175540"/>
          </a:xfrm>
          <a:custGeom>
            <a:avLst/>
            <a:gdLst/>
            <a:ahLst/>
            <a:cxnLst/>
            <a:rect r="r" b="b" t="t" l="l"/>
            <a:pathLst>
              <a:path h="7175540" w="10773956">
                <a:moveTo>
                  <a:pt x="0" y="0"/>
                </a:moveTo>
                <a:lnTo>
                  <a:pt x="10773956" y="0"/>
                </a:lnTo>
                <a:lnTo>
                  <a:pt x="10773956" y="7175540"/>
                </a:lnTo>
                <a:lnTo>
                  <a:pt x="0" y="7175540"/>
                </a:lnTo>
                <a:lnTo>
                  <a:pt x="0" y="0"/>
                </a:lnTo>
                <a:close/>
              </a:path>
            </a:pathLst>
          </a:custGeom>
          <a:blipFill>
            <a:blip r:embed="rId9"/>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734784" y="685800"/>
            <a:ext cx="16905244" cy="8915400"/>
          </a:xfrm>
          <a:prstGeom prst="rect">
            <a:avLst/>
          </a:prstGeom>
        </p:spPr>
        <p:txBody>
          <a:bodyPr anchor="t" rtlCol="false" tIns="0" lIns="0" bIns="0" rIns="0">
            <a:spAutoFit/>
          </a:bodyPr>
          <a:lstStyle/>
          <a:p>
            <a:pPr algn="l">
              <a:lnSpc>
                <a:spcPts val="2999"/>
              </a:lnSpc>
            </a:pPr>
            <a:r>
              <a:rPr lang="en-US" sz="2499">
                <a:solidFill>
                  <a:srgbClr val="F8F8F8"/>
                </a:solidFill>
                <a:latin typeface="Be Vietnam Ultra-Bold"/>
              </a:rPr>
              <a:t>Denoising Diffusion Probabilistic Model (DDPM) Overview:  </a:t>
            </a:r>
          </a:p>
          <a:p>
            <a:pPr algn="l" marL="539749" indent="-269875" lvl="1">
              <a:lnSpc>
                <a:spcPts val="2999"/>
              </a:lnSpc>
              <a:buAutoNum type="arabicPeriod" startAt="1"/>
            </a:pPr>
            <a:r>
              <a:rPr lang="en-US" sz="2499">
                <a:solidFill>
                  <a:srgbClr val="F8F8F8"/>
                </a:solidFill>
                <a:latin typeface="Be Vietnam"/>
              </a:rPr>
              <a:t>DDPM is a method used to train models to remove noise from images. </a:t>
            </a:r>
          </a:p>
          <a:p>
            <a:pPr algn="l" marL="539749" indent="-269875" lvl="1">
              <a:lnSpc>
                <a:spcPts val="2999"/>
              </a:lnSpc>
              <a:buAutoNum type="arabicPeriod" startAt="1"/>
            </a:pPr>
            <a:r>
              <a:rPr lang="en-US" sz="2499">
                <a:solidFill>
                  <a:srgbClr val="F8F8F8"/>
                </a:solidFill>
                <a:latin typeface="Be Vietnam"/>
              </a:rPr>
              <a:t>It involves two main processes: the forward process and the reverse process. </a:t>
            </a:r>
          </a:p>
          <a:p>
            <a:pPr algn="l" marL="539749" indent="-269875" lvl="1">
              <a:lnSpc>
                <a:spcPts val="2999"/>
              </a:lnSpc>
              <a:buAutoNum type="arabicPeriod" startAt="1"/>
            </a:pPr>
            <a:r>
              <a:rPr lang="en-US" sz="2499">
                <a:solidFill>
                  <a:srgbClr val="F8F8F8"/>
                </a:solidFill>
                <a:latin typeface="Be Vietnam"/>
              </a:rPr>
              <a:t>The DDPM Scheduler controls how noise is added and removed during training. </a:t>
            </a:r>
          </a:p>
          <a:p>
            <a:pPr algn="l">
              <a:lnSpc>
                <a:spcPts val="2999"/>
              </a:lnSpc>
            </a:pPr>
          </a:p>
          <a:p>
            <a:pPr algn="l">
              <a:lnSpc>
                <a:spcPts val="2999"/>
              </a:lnSpc>
            </a:pPr>
            <a:r>
              <a:rPr lang="en-US" sz="2499">
                <a:solidFill>
                  <a:srgbClr val="F8F8F8"/>
                </a:solidFill>
                <a:latin typeface="Be Vietnam Ultra-Bold"/>
              </a:rPr>
              <a:t>Forward Process:  </a:t>
            </a:r>
          </a:p>
          <a:p>
            <a:pPr algn="l" marL="539749" indent="-269875" lvl="1">
              <a:lnSpc>
                <a:spcPts val="2999"/>
              </a:lnSpc>
              <a:buAutoNum type="arabicPeriod" startAt="1"/>
            </a:pPr>
            <a:r>
              <a:rPr lang="en-US" sz="2499">
                <a:solidFill>
                  <a:srgbClr val="F8F8F8"/>
                </a:solidFill>
                <a:latin typeface="Be Vietnam Ultra-Bold"/>
              </a:rPr>
              <a:t>Adding Noise:  </a:t>
            </a:r>
          </a:p>
          <a:p>
            <a:pPr algn="l" marL="1079499" indent="-359833" lvl="2">
              <a:lnSpc>
                <a:spcPts val="2999"/>
              </a:lnSpc>
              <a:buAutoNum type="alphaLcPeriod" startAt="1"/>
            </a:pPr>
            <a:r>
              <a:rPr lang="en-US" sz="2499">
                <a:solidFill>
                  <a:srgbClr val="F8F8F8"/>
                </a:solidFill>
                <a:latin typeface="Be Vietnam"/>
              </a:rPr>
              <a:t>Starts with a clean image. </a:t>
            </a:r>
          </a:p>
          <a:p>
            <a:pPr algn="l" marL="1079499" indent="-359833" lvl="2">
              <a:lnSpc>
                <a:spcPts val="2999"/>
              </a:lnSpc>
              <a:buAutoNum type="alphaLcPeriod" startAt="1"/>
            </a:pPr>
            <a:r>
              <a:rPr lang="en-US" sz="2499">
                <a:solidFill>
                  <a:srgbClr val="F8F8F8"/>
                </a:solidFill>
                <a:latin typeface="Be Vietnam"/>
              </a:rPr>
              <a:t>Gradually adds noise to the image in a controlled, step-by-step manner. </a:t>
            </a:r>
          </a:p>
          <a:p>
            <a:pPr algn="l" marL="1079499" indent="-359833" lvl="2">
              <a:lnSpc>
                <a:spcPts val="2999"/>
              </a:lnSpc>
              <a:buAutoNum type="alphaLcPeriod" startAt="1"/>
            </a:pPr>
            <a:r>
              <a:rPr lang="en-US" sz="2499">
                <a:solidFill>
                  <a:srgbClr val="F8F8F8"/>
                </a:solidFill>
                <a:latin typeface="Be Vietnam"/>
              </a:rPr>
              <a:t>This process is deterministic, meaning the noise added at each step is calculated precisely. </a:t>
            </a:r>
          </a:p>
          <a:p>
            <a:pPr algn="l" marL="539749" indent="-269875" lvl="1">
              <a:lnSpc>
                <a:spcPts val="2999"/>
              </a:lnSpc>
              <a:buAutoNum type="arabicPeriod" startAt="1"/>
            </a:pPr>
            <a:r>
              <a:rPr lang="en-US" sz="2499">
                <a:solidFill>
                  <a:srgbClr val="F8F8F8"/>
                </a:solidFill>
                <a:latin typeface="Be Vietnam Ultra-Bold"/>
              </a:rPr>
              <a:t>Noise Calculation:  </a:t>
            </a:r>
          </a:p>
          <a:p>
            <a:pPr algn="l" marL="1079499" indent="-359833" lvl="2">
              <a:lnSpc>
                <a:spcPts val="2999"/>
              </a:lnSpc>
              <a:buAutoNum type="alphaLcPeriod" startAt="1"/>
            </a:pPr>
            <a:r>
              <a:rPr lang="en-US" sz="2499">
                <a:solidFill>
                  <a:srgbClr val="F8F8F8"/>
                </a:solidFill>
                <a:latin typeface="Be Vietnam"/>
              </a:rPr>
              <a:t>The noise for each step is based on the noise from the previous step. </a:t>
            </a:r>
          </a:p>
          <a:p>
            <a:pPr algn="l" marL="1079499" indent="-359833" lvl="2">
              <a:lnSpc>
                <a:spcPts val="2999"/>
              </a:lnSpc>
              <a:buAutoNum type="alphaLcPeriod" startAt="1"/>
            </a:pPr>
            <a:r>
              <a:rPr lang="en-US" sz="2499">
                <a:solidFill>
                  <a:srgbClr val="F8F8F8"/>
                </a:solidFill>
                <a:latin typeface="Be Vietnam"/>
              </a:rPr>
              <a:t>A Gaussian distribution is used to determine the noise, making the process predictable. </a:t>
            </a:r>
          </a:p>
          <a:p>
            <a:pPr algn="l">
              <a:lnSpc>
                <a:spcPts val="2999"/>
              </a:lnSpc>
            </a:pPr>
          </a:p>
          <a:p>
            <a:pPr algn="l">
              <a:lnSpc>
                <a:spcPts val="2999"/>
              </a:lnSpc>
            </a:pPr>
            <a:r>
              <a:rPr lang="en-US" sz="2499">
                <a:solidFill>
                  <a:srgbClr val="F8F8F8"/>
                </a:solidFill>
                <a:latin typeface="Be Vietnam Ultra-Bold"/>
              </a:rPr>
              <a:t>Reverse Process:  </a:t>
            </a:r>
          </a:p>
          <a:p>
            <a:pPr algn="l" marL="539749" indent="-269875" lvl="1">
              <a:lnSpc>
                <a:spcPts val="2999"/>
              </a:lnSpc>
              <a:buAutoNum type="arabicPeriod" startAt="1"/>
            </a:pPr>
            <a:r>
              <a:rPr lang="en-US" sz="2499">
                <a:solidFill>
                  <a:srgbClr val="F8F8F8"/>
                </a:solidFill>
                <a:latin typeface="Be Vietnam Ultra-Bold"/>
              </a:rPr>
              <a:t>Removing Noise:  </a:t>
            </a:r>
          </a:p>
          <a:p>
            <a:pPr algn="l" marL="1079499" indent="-359833" lvl="2">
              <a:lnSpc>
                <a:spcPts val="2999"/>
              </a:lnSpc>
              <a:buAutoNum type="alphaLcPeriod" startAt="1"/>
            </a:pPr>
            <a:r>
              <a:rPr lang="en-US" sz="2499">
                <a:solidFill>
                  <a:srgbClr val="F8F8F8"/>
                </a:solidFill>
                <a:latin typeface="Be Vietnam"/>
              </a:rPr>
              <a:t>Begins with a noisy image. </a:t>
            </a:r>
          </a:p>
          <a:p>
            <a:pPr algn="l" marL="1079499" indent="-359833" lvl="2">
              <a:lnSpc>
                <a:spcPts val="2999"/>
              </a:lnSpc>
              <a:buAutoNum type="alphaLcPeriod" startAt="1"/>
            </a:pPr>
            <a:r>
              <a:rPr lang="en-US" sz="2499">
                <a:solidFill>
                  <a:srgbClr val="F8F8F8"/>
                </a:solidFill>
                <a:latin typeface="Be Vietnam"/>
              </a:rPr>
              <a:t>Gradually removes noise to recover the original image. </a:t>
            </a:r>
          </a:p>
          <a:p>
            <a:pPr algn="l" marL="1079499" indent="-359833" lvl="2">
              <a:lnSpc>
                <a:spcPts val="2999"/>
              </a:lnSpc>
              <a:buAutoNum type="alphaLcPeriod" startAt="1"/>
            </a:pPr>
            <a:r>
              <a:rPr lang="en-US" sz="2499">
                <a:solidFill>
                  <a:srgbClr val="F8F8F8"/>
                </a:solidFill>
                <a:latin typeface="Be Vietnam"/>
              </a:rPr>
              <a:t>This process is not deterministic; it relies on a neural network to predict the noise at each step. </a:t>
            </a:r>
          </a:p>
          <a:p>
            <a:pPr algn="l" marL="539749" indent="-269875" lvl="1">
              <a:lnSpc>
                <a:spcPts val="2999"/>
              </a:lnSpc>
              <a:buAutoNum type="arabicPeriod" startAt="1"/>
            </a:pPr>
            <a:r>
              <a:rPr lang="en-US" sz="2499">
                <a:solidFill>
                  <a:srgbClr val="F8F8F8"/>
                </a:solidFill>
                <a:latin typeface="Be Vietnam Ultra-Bold"/>
              </a:rPr>
              <a:t>Neural Network Involvement:  </a:t>
            </a:r>
          </a:p>
          <a:p>
            <a:pPr algn="l" marL="1079499" indent="-359833" lvl="2">
              <a:lnSpc>
                <a:spcPts val="2999"/>
              </a:lnSpc>
              <a:buAutoNum type="alphaLcPeriod" startAt="1"/>
            </a:pPr>
            <a:r>
              <a:rPr lang="en-US" sz="2499">
                <a:solidFill>
                  <a:srgbClr val="F8F8F8"/>
                </a:solidFill>
                <a:latin typeface="Be Vietnam"/>
              </a:rPr>
              <a:t>A U-Net architecture is typically used. </a:t>
            </a:r>
          </a:p>
          <a:p>
            <a:pPr algn="l" marL="1079499" indent="-359833" lvl="2">
              <a:lnSpc>
                <a:spcPts val="2999"/>
              </a:lnSpc>
              <a:buAutoNum type="alphaLcPeriod" startAt="1"/>
            </a:pPr>
            <a:r>
              <a:rPr lang="en-US" sz="2499">
                <a:solidFill>
                  <a:srgbClr val="F8F8F8"/>
                </a:solidFill>
                <a:latin typeface="Be Vietnam"/>
              </a:rPr>
              <a:t>The U-Net predicts the mean and variance needed to reduce the noise and move towards a cleaner image. </a:t>
            </a:r>
          </a:p>
          <a:p>
            <a:pPr algn="l" marL="1079499" indent="-359833" lvl="2">
              <a:lnSpc>
                <a:spcPts val="2999"/>
              </a:lnSpc>
              <a:buAutoNum type="alphaLcPeriod" startAt="1"/>
            </a:pPr>
            <a:r>
              <a:rPr lang="en-US" sz="2499">
                <a:solidFill>
                  <a:srgbClr val="F8F8F8"/>
                </a:solidFill>
                <a:latin typeface="Be Vietnam"/>
              </a:rPr>
              <a:t>This involves sampling from a Gaussian distribution to refine the image step-by-step.</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1247775"/>
            <a:ext cx="16230600" cy="7781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Dataset Preparation:</a:t>
            </a:r>
          </a:p>
          <a:p>
            <a:pPr algn="l">
              <a:lnSpc>
                <a:spcPts val="3600"/>
              </a:lnSpc>
            </a:pPr>
          </a:p>
          <a:p>
            <a:pPr algn="l" marL="647700" indent="-323850" lvl="1">
              <a:lnSpc>
                <a:spcPts val="3600"/>
              </a:lnSpc>
              <a:buAutoNum type="arabicPeriod" startAt="1"/>
            </a:pPr>
            <a:r>
              <a:rPr lang="en-US" sz="3000">
                <a:solidFill>
                  <a:srgbClr val="F8F8F8"/>
                </a:solidFill>
                <a:latin typeface="Be Vietnam Ultra-Bold"/>
              </a:rPr>
              <a:t>L</a:t>
            </a:r>
            <a:r>
              <a:rPr lang="en-US" sz="3000">
                <a:solidFill>
                  <a:srgbClr val="F8F8F8"/>
                </a:solidFill>
                <a:latin typeface="Be Vietnam"/>
              </a:rPr>
              <a:t>AION-5b Dataset Overview:</a:t>
            </a:r>
          </a:p>
          <a:p>
            <a:pPr algn="l" marL="647700" indent="-323850" lvl="1">
              <a:lnSpc>
                <a:spcPts val="3600"/>
              </a:lnSpc>
              <a:buAutoNum type="arabicPeriod" startAt="1"/>
            </a:pPr>
            <a:r>
              <a:rPr lang="en-US" sz="3000">
                <a:solidFill>
                  <a:srgbClr val="F8F8F8"/>
                </a:solidFill>
                <a:latin typeface="Be Vietnam"/>
              </a:rPr>
              <a:t>Size and Composition:  </a:t>
            </a:r>
          </a:p>
          <a:p>
            <a:pPr algn="l" marL="1295400" indent="-431800" lvl="2">
              <a:lnSpc>
                <a:spcPts val="3600"/>
              </a:lnSpc>
              <a:buAutoNum type="alphaLcPeriod" startAt="1"/>
            </a:pPr>
            <a:r>
              <a:rPr lang="en-US" sz="3000">
                <a:solidFill>
                  <a:srgbClr val="F8F8F8"/>
                </a:solidFill>
                <a:latin typeface="Be Vietnam"/>
              </a:rPr>
              <a:t>5.85 billion image-text pairs. </a:t>
            </a:r>
          </a:p>
          <a:p>
            <a:pPr algn="l" marL="1295400" indent="-431800" lvl="2">
              <a:lnSpc>
                <a:spcPts val="3600"/>
              </a:lnSpc>
              <a:buAutoNum type="alphaLcPeriod" startAt="1"/>
            </a:pPr>
            <a:r>
              <a:rPr lang="en-US" sz="3000">
                <a:solidFill>
                  <a:srgbClr val="F8F8F8"/>
                </a:solidFill>
                <a:latin typeface="Be Vietnam"/>
              </a:rPr>
              <a:t>2.3 billion pairs in English. </a:t>
            </a:r>
          </a:p>
          <a:p>
            <a:pPr algn="l" marL="1295400" indent="-431800" lvl="2">
              <a:lnSpc>
                <a:spcPts val="3600"/>
              </a:lnSpc>
              <a:buAutoNum type="alphaLcPeriod" startAt="1"/>
            </a:pPr>
            <a:r>
              <a:rPr lang="en-US" sz="3000">
                <a:solidFill>
                  <a:srgbClr val="F8F8F8"/>
                </a:solidFill>
                <a:latin typeface="Be Vietnam"/>
              </a:rPr>
              <a:t>2.2 billion pairs in over 100 other languages. </a:t>
            </a:r>
          </a:p>
          <a:p>
            <a:pPr algn="l" marL="1295400" indent="-431800" lvl="2">
              <a:lnSpc>
                <a:spcPts val="3600"/>
              </a:lnSpc>
              <a:buAutoNum type="alphaLcPeriod" startAt="1"/>
            </a:pPr>
            <a:r>
              <a:rPr lang="en-US" sz="3000">
                <a:solidFill>
                  <a:srgbClr val="F8F8F8"/>
                </a:solidFill>
                <a:latin typeface="Be Vietnam"/>
              </a:rPr>
              <a:t>1 billion pairs with unknown language. </a:t>
            </a:r>
          </a:p>
          <a:p>
            <a:pPr algn="l" marL="647700" indent="-323850" lvl="1">
              <a:lnSpc>
                <a:spcPts val="3600"/>
              </a:lnSpc>
              <a:buAutoNum type="arabicPeriod" startAt="1"/>
            </a:pPr>
            <a:r>
              <a:rPr lang="en-US" sz="3000">
                <a:solidFill>
                  <a:srgbClr val="F8F8F8"/>
                </a:solidFill>
                <a:latin typeface="Be Vietnam"/>
              </a:rPr>
              <a:t>Features:  </a:t>
            </a:r>
          </a:p>
          <a:p>
            <a:pPr algn="l" marL="1295400" indent="-431800" lvl="2">
              <a:lnSpc>
                <a:spcPts val="3600"/>
              </a:lnSpc>
              <a:buAutoNum type="alphaLcPeriod" startAt="1"/>
            </a:pPr>
            <a:r>
              <a:rPr lang="en-US" sz="3000">
                <a:solidFill>
                  <a:srgbClr val="F8F8F8"/>
                </a:solidFill>
                <a:latin typeface="Be Vietnam"/>
              </a:rPr>
              <a:t>Tools for easy exploration and finding specific content. </a:t>
            </a:r>
          </a:p>
          <a:p>
            <a:pPr algn="l" marL="1295400" indent="-431800" lvl="2">
              <a:lnSpc>
                <a:spcPts val="3600"/>
              </a:lnSpc>
              <a:buAutoNum type="alphaLcPeriod" startAt="1"/>
            </a:pPr>
            <a:r>
              <a:rPr lang="en-US" sz="3000">
                <a:solidFill>
                  <a:srgbClr val="F8F8F8"/>
                </a:solidFill>
                <a:latin typeface="Be Vietnam"/>
              </a:rPr>
              <a:t>Curated from extensive internet data. </a:t>
            </a:r>
          </a:p>
          <a:p>
            <a:pPr algn="l" marL="1295400" indent="-431800" lvl="2">
              <a:lnSpc>
                <a:spcPts val="3600"/>
              </a:lnSpc>
              <a:buAutoNum type="alphaLcPeriod" startAt="1"/>
            </a:pPr>
            <a:r>
              <a:rPr lang="en-US" sz="3000">
                <a:solidFill>
                  <a:srgbClr val="F8F8F8"/>
                </a:solidFill>
                <a:latin typeface="Be Vietnam"/>
              </a:rPr>
              <a:t>Ensured to be safe and useful for research. </a:t>
            </a:r>
          </a:p>
          <a:p>
            <a:pPr algn="l" marL="647700" indent="-323850" lvl="1">
              <a:lnSpc>
                <a:spcPts val="3600"/>
              </a:lnSpc>
              <a:buAutoNum type="arabicPeriod" startAt="1"/>
            </a:pPr>
            <a:r>
              <a:rPr lang="en-US" sz="3000">
                <a:solidFill>
                  <a:srgbClr val="F8F8F8"/>
                </a:solidFill>
                <a:latin typeface="Be Vietnam"/>
              </a:rPr>
              <a:t>Advantages:  </a:t>
            </a:r>
          </a:p>
          <a:p>
            <a:pPr algn="l" marL="1295400" indent="-431800" lvl="2">
              <a:lnSpc>
                <a:spcPts val="3600"/>
              </a:lnSpc>
              <a:buAutoNum type="alphaLcPeriod" startAt="1"/>
            </a:pPr>
            <a:r>
              <a:rPr lang="en-US" sz="3000">
                <a:solidFill>
                  <a:srgbClr val="F8F8F8"/>
                </a:solidFill>
                <a:latin typeface="Be Vietnam"/>
              </a:rPr>
              <a:t>Open-source accessibility. </a:t>
            </a:r>
          </a:p>
          <a:p>
            <a:pPr algn="l" marL="1295400" indent="-431800" lvl="2">
              <a:lnSpc>
                <a:spcPts val="3600"/>
              </a:lnSpc>
              <a:buAutoNum type="alphaLcPeriod" startAt="1"/>
            </a:pPr>
            <a:r>
              <a:rPr lang="en-US" sz="3000">
                <a:solidFill>
                  <a:srgbClr val="F8F8F8"/>
                </a:solidFill>
                <a:latin typeface="Be Vietnam"/>
              </a:rPr>
              <a:t>Supports diverse linguistic and contextual applications. </a:t>
            </a:r>
          </a:p>
          <a:p>
            <a:pPr algn="l">
              <a:lnSpc>
                <a:spcPts val="3600"/>
              </a:lnSpc>
            </a:pPr>
          </a:p>
        </p:txBody>
      </p:sp>
      <p:grpSp>
        <p:nvGrpSpPr>
          <p:cNvPr name="Group 4" id="4"/>
          <p:cNvGrpSpPr/>
          <p:nvPr/>
        </p:nvGrpSpPr>
        <p:grpSpPr>
          <a:xfrm rot="0">
            <a:off x="16757007" y="8985885"/>
            <a:ext cx="502293" cy="502293"/>
            <a:chOff x="0" y="0"/>
            <a:chExt cx="669724" cy="669724"/>
          </a:xfrm>
        </p:grpSpPr>
        <p:sp>
          <p:nvSpPr>
            <p:cNvPr name="Freeform 5" id="5"/>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Bold"/>
              </a:rPr>
              <a:t>Applications:</a:t>
            </a:r>
          </a:p>
        </p:txBody>
      </p:sp>
      <p:sp>
        <p:nvSpPr>
          <p:cNvPr name="TextBox 7" id="7"/>
          <p:cNvSpPr txBox="true"/>
          <p:nvPr/>
        </p:nvSpPr>
        <p:spPr>
          <a:xfrm rot="0">
            <a:off x="1207344" y="2481262"/>
            <a:ext cx="15549663" cy="5734050"/>
          </a:xfrm>
          <a:prstGeom prst="rect">
            <a:avLst/>
          </a:prstGeom>
        </p:spPr>
        <p:txBody>
          <a:bodyPr anchor="t" rtlCol="false" tIns="0" lIns="0" bIns="0" rIns="0">
            <a:spAutoFit/>
          </a:bodyPr>
          <a:lstStyle/>
          <a:p>
            <a:pPr algn="l" marL="582924" indent="-291462" lvl="1">
              <a:lnSpc>
                <a:spcPts val="3239"/>
              </a:lnSpc>
              <a:buFont typeface="Arial"/>
              <a:buChar char="•"/>
            </a:pPr>
            <a:r>
              <a:rPr lang="en-US" sz="2699">
                <a:solidFill>
                  <a:srgbClr val="01003B"/>
                </a:solidFill>
                <a:latin typeface="Be Vietnam Ultra-Bold"/>
              </a:rPr>
              <a:t>Digital Art and Design:</a:t>
            </a:r>
            <a:r>
              <a:rPr lang="en-US" sz="2699">
                <a:solidFill>
                  <a:srgbClr val="01003B"/>
                </a:solidFill>
                <a:latin typeface="Be Vietnam"/>
              </a:rPr>
              <a:t> </a:t>
            </a:r>
            <a:r>
              <a:rPr lang="en-US" sz="2699">
                <a:solidFill>
                  <a:srgbClr val="01003B"/>
                </a:solidFill>
                <a:latin typeface="Be Vietnam"/>
              </a:rPr>
              <a:t>Artists can use the system to generate initial sketches and concepts from textual descriptions, speeding up the creative process</a:t>
            </a:r>
          </a:p>
          <a:p>
            <a:pPr algn="l">
              <a:lnSpc>
                <a:spcPts val="3239"/>
              </a:lnSpc>
            </a:pPr>
          </a:p>
          <a:p>
            <a:pPr algn="l" marL="582924" indent="-291462" lvl="1">
              <a:lnSpc>
                <a:spcPts val="3239"/>
              </a:lnSpc>
              <a:buFont typeface="Arial"/>
              <a:buChar char="•"/>
            </a:pPr>
            <a:r>
              <a:rPr lang="en-US" sz="2699">
                <a:solidFill>
                  <a:srgbClr val="01003B"/>
                </a:solidFill>
                <a:latin typeface="Be Vietnam Ultra-Bold"/>
              </a:rPr>
              <a:t>Advertising and Marketing:</a:t>
            </a:r>
            <a:r>
              <a:rPr lang="en-US" sz="2699">
                <a:solidFill>
                  <a:srgbClr val="01003B"/>
                </a:solidFill>
                <a:latin typeface="Be Vietnam Semi-Bold"/>
              </a:rPr>
              <a:t> Marketers can generate visually appealing content for campaigns based on textual themes, enhancing creativity and engagement.</a:t>
            </a:r>
          </a:p>
          <a:p>
            <a:pPr algn="l">
              <a:lnSpc>
                <a:spcPts val="3239"/>
              </a:lnSpc>
            </a:pPr>
          </a:p>
          <a:p>
            <a:pPr algn="l" marL="582924" indent="-291462" lvl="1">
              <a:lnSpc>
                <a:spcPts val="3239"/>
              </a:lnSpc>
              <a:buFont typeface="Arial"/>
              <a:buChar char="•"/>
            </a:pPr>
            <a:r>
              <a:rPr lang="en-US" sz="2699">
                <a:solidFill>
                  <a:srgbClr val="01003B"/>
                </a:solidFill>
                <a:latin typeface="Be Vietnam Ultra-Bold"/>
              </a:rPr>
              <a:t>Film and Media Production: </a:t>
            </a:r>
            <a:r>
              <a:rPr lang="en-US" sz="2699">
                <a:solidFill>
                  <a:srgbClr val="01003B"/>
                </a:solidFill>
                <a:latin typeface="Be Vietnam"/>
              </a:rPr>
              <a:t>Directors and producers can visualize scenes and settings from script descriptions, improving planning and communication.</a:t>
            </a:r>
          </a:p>
          <a:p>
            <a:pPr algn="l">
              <a:lnSpc>
                <a:spcPts val="3239"/>
              </a:lnSpc>
            </a:pPr>
          </a:p>
          <a:p>
            <a:pPr algn="l" marL="582924" indent="-291462" lvl="1">
              <a:lnSpc>
                <a:spcPts val="3239"/>
              </a:lnSpc>
              <a:buFont typeface="Arial"/>
              <a:buChar char="•"/>
            </a:pPr>
            <a:r>
              <a:rPr lang="en-US" sz="2699">
                <a:solidFill>
                  <a:srgbClr val="01003B"/>
                </a:solidFill>
                <a:latin typeface="Be Vietnam Ultra-Bold"/>
              </a:rPr>
              <a:t>Education and E-Learning: </a:t>
            </a:r>
            <a:r>
              <a:rPr lang="en-US" sz="2699">
                <a:solidFill>
                  <a:srgbClr val="01003B"/>
                </a:solidFill>
                <a:latin typeface="Be Vietnam"/>
              </a:rPr>
              <a:t>Educators can create customized images and illustrations based on educational content, making learning more engaging.</a:t>
            </a:r>
          </a:p>
          <a:p>
            <a:pPr algn="l">
              <a:lnSpc>
                <a:spcPts val="3239"/>
              </a:lnSpc>
            </a:pPr>
          </a:p>
          <a:p>
            <a:pPr algn="l" marL="582924" indent="-291462" lvl="1">
              <a:lnSpc>
                <a:spcPts val="3239"/>
              </a:lnSpc>
              <a:buFont typeface="Arial"/>
              <a:buChar char="•"/>
            </a:pPr>
            <a:r>
              <a:rPr lang="en-US" sz="2699">
                <a:solidFill>
                  <a:srgbClr val="01003B"/>
                </a:solidFill>
                <a:latin typeface="Be Vietnam Ultra-Bold"/>
              </a:rPr>
              <a:t>Gaming Industry: </a:t>
            </a:r>
            <a:r>
              <a:rPr lang="en-US" sz="2699">
                <a:solidFill>
                  <a:srgbClr val="01003B"/>
                </a:solidFill>
                <a:latin typeface="Be Vietnam"/>
              </a:rPr>
              <a:t>Game developers can generate character designs and game environments from textual descriptions, speeding up the development process.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503827" y="1806782"/>
            <a:ext cx="14137660" cy="7338633"/>
          </a:xfrm>
          <a:custGeom>
            <a:avLst/>
            <a:gdLst/>
            <a:ahLst/>
            <a:cxnLst/>
            <a:rect r="r" b="b" t="t" l="l"/>
            <a:pathLst>
              <a:path h="7338633" w="14137660">
                <a:moveTo>
                  <a:pt x="0" y="0"/>
                </a:moveTo>
                <a:lnTo>
                  <a:pt x="14137660" y="0"/>
                </a:lnTo>
                <a:lnTo>
                  <a:pt x="14137660" y="7338632"/>
                </a:lnTo>
                <a:lnTo>
                  <a:pt x="0" y="7338632"/>
                </a:lnTo>
                <a:lnTo>
                  <a:pt x="0" y="0"/>
                </a:lnTo>
                <a:close/>
              </a:path>
            </a:pathLst>
          </a:custGeom>
          <a:blipFill>
            <a:blip r:embed="rId8"/>
            <a:stretch>
              <a:fillRect l="0" t="0" r="0" b="0"/>
            </a:stretch>
          </a:blipFill>
        </p:spPr>
      </p:sp>
      <p:sp>
        <p:nvSpPr>
          <p:cNvPr name="TextBox 7" id="7"/>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Bold"/>
              </a:rPr>
              <a:t>End Result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503827" y="1881321"/>
            <a:ext cx="14388761" cy="7376979"/>
          </a:xfrm>
          <a:custGeom>
            <a:avLst/>
            <a:gdLst/>
            <a:ahLst/>
            <a:cxnLst/>
            <a:rect r="r" b="b" t="t" l="l"/>
            <a:pathLst>
              <a:path h="7376979" w="14388761">
                <a:moveTo>
                  <a:pt x="0" y="0"/>
                </a:moveTo>
                <a:lnTo>
                  <a:pt x="14388762" y="0"/>
                </a:lnTo>
                <a:lnTo>
                  <a:pt x="14388762" y="7376979"/>
                </a:lnTo>
                <a:lnTo>
                  <a:pt x="0" y="7376979"/>
                </a:lnTo>
                <a:lnTo>
                  <a:pt x="0" y="0"/>
                </a:lnTo>
                <a:close/>
              </a:path>
            </a:pathLst>
          </a:custGeom>
          <a:blipFill>
            <a:blip r:embed="rId8"/>
            <a:stretch>
              <a:fillRect l="0" t="0" r="0" b="0"/>
            </a:stretch>
          </a:blipFill>
        </p:spPr>
      </p:sp>
      <p:sp>
        <p:nvSpPr>
          <p:cNvPr name="TextBox 7" id="7"/>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Bold"/>
              </a:rPr>
              <a:t>End Result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282637" y="2733110"/>
            <a:ext cx="8542152" cy="1514475"/>
          </a:xfrm>
          <a:prstGeom prst="rect">
            <a:avLst/>
          </a:prstGeom>
        </p:spPr>
        <p:txBody>
          <a:bodyPr anchor="t" rtlCol="false" tIns="0" lIns="0" bIns="0" rIns="0">
            <a:spAutoFit/>
          </a:bodyPr>
          <a:lstStyle/>
          <a:p>
            <a:pPr algn="l">
              <a:lnSpc>
                <a:spcPts val="11999"/>
              </a:lnSpc>
            </a:pPr>
            <a:r>
              <a:rPr lang="en-US" sz="9999">
                <a:solidFill>
                  <a:srgbClr val="F8F8F8"/>
                </a:solidFill>
                <a:latin typeface="Be Vietnam Ultra-Bold"/>
              </a:rPr>
              <a:t>THANKS </a:t>
            </a:r>
          </a:p>
        </p:txBody>
      </p:sp>
      <p:sp>
        <p:nvSpPr>
          <p:cNvPr name="Freeform 4" id="4"/>
          <p:cNvSpPr/>
          <p:nvPr/>
        </p:nvSpPr>
        <p:spPr>
          <a:xfrm flipH="false" flipV="false" rot="0">
            <a:off x="11951037" y="-681779"/>
            <a:ext cx="10616526" cy="10616526"/>
          </a:xfrm>
          <a:custGeom>
            <a:avLst/>
            <a:gdLst/>
            <a:ahLst/>
            <a:cxnLst/>
            <a:rect r="r" b="b" t="t" l="l"/>
            <a:pathLst>
              <a:path h="10616526" w="10616526">
                <a:moveTo>
                  <a:pt x="0" y="0"/>
                </a:moveTo>
                <a:lnTo>
                  <a:pt x="10616526" y="0"/>
                </a:lnTo>
                <a:lnTo>
                  <a:pt x="10616526" y="10616527"/>
                </a:lnTo>
                <a:lnTo>
                  <a:pt x="0" y="10616527"/>
                </a:lnTo>
                <a:lnTo>
                  <a:pt x="0" y="0"/>
                </a:lnTo>
                <a:close/>
              </a:path>
            </a:pathLst>
          </a:custGeom>
          <a:blipFill>
            <a:blip r:embed="rId3">
              <a:alphaModFix amt="55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028700" y="5578565"/>
            <a:ext cx="12248909" cy="1533525"/>
          </a:xfrm>
          <a:prstGeom prst="rect">
            <a:avLst/>
          </a:prstGeom>
        </p:spPr>
        <p:txBody>
          <a:bodyPr anchor="t" rtlCol="false" tIns="0" lIns="0" bIns="0" rIns="0">
            <a:spAutoFit/>
          </a:bodyPr>
          <a:lstStyle/>
          <a:p>
            <a:pPr algn="l">
              <a:lnSpc>
                <a:spcPts val="6000"/>
              </a:lnSpc>
            </a:pPr>
            <a:r>
              <a:rPr lang="en-US" sz="5000">
                <a:solidFill>
                  <a:srgbClr val="F8F8F8"/>
                </a:solidFill>
                <a:latin typeface="Be Vietnam Ultra-Bold"/>
              </a:rPr>
              <a:t>20261A6607 - Ayman Mohammed  </a:t>
            </a:r>
          </a:p>
          <a:p>
            <a:pPr algn="l">
              <a:lnSpc>
                <a:spcPts val="6000"/>
              </a:lnSpc>
            </a:pPr>
            <a:r>
              <a:rPr lang="en-US" sz="5000">
                <a:solidFill>
                  <a:srgbClr val="F8F8F8"/>
                </a:solidFill>
                <a:latin typeface="Be Vietnam Ultra-Bold"/>
              </a:rPr>
              <a:t>20261A6653 - TV Sai Anirudh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Ultra-Bold"/>
              </a:rPr>
              <a:t>Exisiting Systems : </a:t>
            </a:r>
          </a:p>
        </p:txBody>
      </p:sp>
      <p:sp>
        <p:nvSpPr>
          <p:cNvPr name="TextBox 7" id="7"/>
          <p:cNvSpPr txBox="true"/>
          <p:nvPr/>
        </p:nvSpPr>
        <p:spPr>
          <a:xfrm rot="0">
            <a:off x="1225298" y="2472158"/>
            <a:ext cx="16034002" cy="7286625"/>
          </a:xfrm>
          <a:prstGeom prst="rect">
            <a:avLst/>
          </a:prstGeom>
        </p:spPr>
        <p:txBody>
          <a:bodyPr anchor="t" rtlCol="false" tIns="0" lIns="0" bIns="0" rIns="0">
            <a:spAutoFit/>
          </a:bodyPr>
          <a:lstStyle/>
          <a:p>
            <a:pPr algn="l" marL="690881" indent="-345440" lvl="1">
              <a:lnSpc>
                <a:spcPts val="3840"/>
              </a:lnSpc>
              <a:buFont typeface="Arial"/>
              <a:buChar char="•"/>
            </a:pPr>
            <a:r>
              <a:rPr lang="en-US" sz="3200">
                <a:solidFill>
                  <a:srgbClr val="FF914D"/>
                </a:solidFill>
                <a:latin typeface="Be Vietnam Ultra-Bold"/>
              </a:rPr>
              <a:t>Lack of Semantic Understanding:</a:t>
            </a:r>
          </a:p>
          <a:p>
            <a:pPr algn="l" marL="1381761" indent="-460587" lvl="2">
              <a:lnSpc>
                <a:spcPts val="3840"/>
              </a:lnSpc>
              <a:buFont typeface="Arial"/>
              <a:buChar char="⚬"/>
            </a:pPr>
            <a:r>
              <a:rPr lang="en-US" sz="3200">
                <a:solidFill>
                  <a:srgbClr val="4B4748"/>
                </a:solidFill>
                <a:latin typeface="Be Vietnam"/>
              </a:rPr>
              <a:t>Current image variation techniques often</a:t>
            </a:r>
            <a:r>
              <a:rPr lang="en-US" sz="3200">
                <a:solidFill>
                  <a:srgbClr val="4B4748"/>
                </a:solidFill>
                <a:latin typeface="Be Vietnam Ultra-Bold"/>
              </a:rPr>
              <a:t> do not understand the semantic content of the images</a:t>
            </a:r>
            <a:r>
              <a:rPr lang="en-US" sz="3200">
                <a:solidFill>
                  <a:srgbClr val="4B4748"/>
                </a:solidFill>
                <a:latin typeface="Be Vietnam"/>
              </a:rPr>
              <a:t>. They apply transformations blindly, which may lead to unrealistic or nonsensical variations</a:t>
            </a:r>
            <a:r>
              <a:rPr lang="en-US" sz="3200">
                <a:solidFill>
                  <a:srgbClr val="4B4748"/>
                </a:solidFill>
                <a:latin typeface="Be Vietnam Ultra-Bold"/>
              </a:rPr>
              <a:t>.</a:t>
            </a:r>
          </a:p>
          <a:p>
            <a:pPr algn="l">
              <a:lnSpc>
                <a:spcPts val="3840"/>
              </a:lnSpc>
            </a:pPr>
          </a:p>
          <a:p>
            <a:pPr algn="l" marL="690881" indent="-345440" lvl="1">
              <a:lnSpc>
                <a:spcPts val="3840"/>
              </a:lnSpc>
              <a:buFont typeface="Arial"/>
              <a:buChar char="•"/>
            </a:pPr>
            <a:r>
              <a:rPr lang="en-US" sz="3200">
                <a:solidFill>
                  <a:srgbClr val="FF914D"/>
                </a:solidFill>
                <a:latin typeface="Be Vietnam Ultra-Bold"/>
              </a:rPr>
              <a:t>Inability to Capture Complex Patterns:</a:t>
            </a:r>
          </a:p>
          <a:p>
            <a:pPr algn="l" marL="1381761" indent="-460587" lvl="2">
              <a:lnSpc>
                <a:spcPts val="3840"/>
              </a:lnSpc>
              <a:buFont typeface="Arial"/>
              <a:buChar char="⚬"/>
            </a:pPr>
            <a:r>
              <a:rPr lang="en-US" sz="3200">
                <a:solidFill>
                  <a:srgbClr val="4B4748"/>
                </a:solidFill>
                <a:latin typeface="Be Vietnam"/>
              </a:rPr>
              <a:t>Simple geometric transformations</a:t>
            </a:r>
            <a:r>
              <a:rPr lang="en-US" sz="3200">
                <a:solidFill>
                  <a:srgbClr val="4B4748"/>
                </a:solidFill>
                <a:latin typeface="Be Vietnam Ultra-Bold"/>
              </a:rPr>
              <a:t> may not capture complex patterns or relationships in the data</a:t>
            </a:r>
            <a:r>
              <a:rPr lang="en-US" sz="3200">
                <a:solidFill>
                  <a:srgbClr val="4B4748"/>
                </a:solidFill>
                <a:latin typeface="Be Vietnam"/>
              </a:rPr>
              <a:t>, limiting the model's ability to learn intricate features. </a:t>
            </a:r>
            <a:r>
              <a:rPr lang="en-US" sz="3200">
                <a:solidFill>
                  <a:srgbClr val="4B4748"/>
                </a:solidFill>
                <a:latin typeface="Be Vietnam Bold"/>
              </a:rPr>
              <a:t>GPT lacks on bidirectional </a:t>
            </a:r>
            <a:r>
              <a:rPr lang="en-US" sz="3200">
                <a:solidFill>
                  <a:srgbClr val="4B4748"/>
                </a:solidFill>
                <a:latin typeface="Be Vietnam"/>
              </a:rPr>
              <a:t> </a:t>
            </a:r>
            <a:r>
              <a:rPr lang="en-US" sz="3200">
                <a:solidFill>
                  <a:srgbClr val="4B4748"/>
                </a:solidFill>
                <a:latin typeface="Be Vietnam Ultra-Bold"/>
              </a:rPr>
              <a:t>and classification, focusing on Text Classification</a:t>
            </a:r>
          </a:p>
          <a:p>
            <a:pPr algn="l">
              <a:lnSpc>
                <a:spcPts val="3840"/>
              </a:lnSpc>
            </a:pPr>
          </a:p>
          <a:p>
            <a:pPr algn="l" marL="690881" indent="-345440" lvl="1">
              <a:lnSpc>
                <a:spcPts val="3840"/>
              </a:lnSpc>
              <a:buFont typeface="Arial"/>
              <a:buChar char="•"/>
            </a:pPr>
            <a:r>
              <a:rPr lang="en-US" sz="3200">
                <a:solidFill>
                  <a:srgbClr val="FF914D"/>
                </a:solidFill>
                <a:latin typeface="Be Vietnam Ultra-Bold"/>
              </a:rPr>
              <a:t>Adversarial Attacks:</a:t>
            </a:r>
          </a:p>
          <a:p>
            <a:pPr algn="l" marL="1381761" indent="-460587" lvl="2">
              <a:lnSpc>
                <a:spcPts val="3840"/>
              </a:lnSpc>
              <a:spcBef>
                <a:spcPct val="0"/>
              </a:spcBef>
              <a:buFont typeface="Arial"/>
              <a:buChar char="⚬"/>
            </a:pPr>
            <a:r>
              <a:rPr lang="en-US" sz="3200">
                <a:solidFill>
                  <a:srgbClr val="4B4748"/>
                </a:solidFill>
                <a:latin typeface="Be Vietnam"/>
              </a:rPr>
              <a:t>Some variations might not effectively guard against adversarial attacks, where </a:t>
            </a:r>
            <a:r>
              <a:rPr lang="en-US" sz="3200">
                <a:solidFill>
                  <a:srgbClr val="4B4748"/>
                </a:solidFill>
                <a:latin typeface="Be Vietnam Ultra-Bold"/>
              </a:rPr>
              <a:t>subtle manipulations can mislead a model.</a:t>
            </a:r>
            <a:r>
              <a:rPr lang="en-US" sz="3200">
                <a:solidFill>
                  <a:srgbClr val="4B4748"/>
                </a:solidFill>
                <a:latin typeface="Be Vietnam"/>
              </a:rPr>
              <a:t> This is particularly crucial in security-sensitive applications.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48554" y="730457"/>
            <a:ext cx="12668506"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Bold"/>
              </a:rPr>
              <a:t>Requirements Specification</a:t>
            </a:r>
          </a:p>
        </p:txBody>
      </p:sp>
      <p:sp>
        <p:nvSpPr>
          <p:cNvPr name="TextBox 7" id="7"/>
          <p:cNvSpPr txBox="true"/>
          <p:nvPr/>
        </p:nvSpPr>
        <p:spPr>
          <a:xfrm rot="0">
            <a:off x="1225298" y="2472158"/>
            <a:ext cx="16034002" cy="4857750"/>
          </a:xfrm>
          <a:prstGeom prst="rect">
            <a:avLst/>
          </a:prstGeom>
        </p:spPr>
        <p:txBody>
          <a:bodyPr anchor="t" rtlCol="false" tIns="0" lIns="0" bIns="0" rIns="0">
            <a:spAutoFit/>
          </a:bodyPr>
          <a:lstStyle/>
          <a:p>
            <a:pPr algn="l" marL="690881" indent="-345440" lvl="1">
              <a:lnSpc>
                <a:spcPts val="3840"/>
              </a:lnSpc>
              <a:buFont typeface="Arial"/>
              <a:buChar char="•"/>
            </a:pPr>
            <a:r>
              <a:rPr lang="en-US" sz="3200">
                <a:solidFill>
                  <a:srgbClr val="FF914D"/>
                </a:solidFill>
                <a:latin typeface="Be Vietnam Ultra-Bold"/>
              </a:rPr>
              <a:t>Hardware Requirements:</a:t>
            </a:r>
          </a:p>
          <a:p>
            <a:pPr algn="l" marL="1381761" indent="-460587" lvl="2">
              <a:lnSpc>
                <a:spcPts val="3840"/>
              </a:lnSpc>
              <a:buFont typeface="Arial"/>
              <a:buChar char="⚬"/>
            </a:pPr>
            <a:r>
              <a:rPr lang="en-US" sz="3200">
                <a:solidFill>
                  <a:srgbClr val="4B4748"/>
                </a:solidFill>
                <a:latin typeface="Be Vietnam Ultra-Bold"/>
              </a:rPr>
              <a:t>Processor : Intel Core-i7</a:t>
            </a:r>
          </a:p>
          <a:p>
            <a:pPr algn="l" marL="1381761" indent="-460587" lvl="2">
              <a:lnSpc>
                <a:spcPts val="3840"/>
              </a:lnSpc>
              <a:buFont typeface="Arial"/>
              <a:buChar char="⚬"/>
            </a:pPr>
            <a:r>
              <a:rPr lang="en-US" sz="3200">
                <a:solidFill>
                  <a:srgbClr val="4B4748"/>
                </a:solidFill>
                <a:latin typeface="Be Vietnam Ultra-Bold"/>
              </a:rPr>
              <a:t>GPU : 12 GB </a:t>
            </a:r>
          </a:p>
          <a:p>
            <a:pPr algn="l" marL="1381761" indent="-460587" lvl="2">
              <a:lnSpc>
                <a:spcPts val="3840"/>
              </a:lnSpc>
              <a:buFont typeface="Arial"/>
              <a:buChar char="⚬"/>
            </a:pPr>
            <a:r>
              <a:rPr lang="en-US" sz="3200">
                <a:solidFill>
                  <a:srgbClr val="4B4748"/>
                </a:solidFill>
                <a:latin typeface="Be Vietnam Ultra-Bold"/>
              </a:rPr>
              <a:t>RAM : 16 GB </a:t>
            </a:r>
          </a:p>
          <a:p>
            <a:pPr algn="l" marL="1381761" indent="-460587" lvl="2">
              <a:lnSpc>
                <a:spcPts val="3840"/>
              </a:lnSpc>
              <a:buFont typeface="Arial"/>
              <a:buChar char="⚬"/>
            </a:pPr>
            <a:r>
              <a:rPr lang="en-US" sz="3200">
                <a:solidFill>
                  <a:srgbClr val="4B4748"/>
                </a:solidFill>
                <a:latin typeface="Be Vietnam Ultra-Bold"/>
              </a:rPr>
              <a:t>ROM : 256 GB</a:t>
            </a:r>
          </a:p>
          <a:p>
            <a:pPr algn="l" marL="1381761" indent="-460587" lvl="2">
              <a:lnSpc>
                <a:spcPts val="3840"/>
              </a:lnSpc>
              <a:buFont typeface="Arial"/>
              <a:buChar char="⚬"/>
            </a:pPr>
          </a:p>
          <a:p>
            <a:pPr algn="l" marL="690881" indent="-345440" lvl="1">
              <a:lnSpc>
                <a:spcPts val="3840"/>
              </a:lnSpc>
              <a:buFont typeface="Arial"/>
              <a:buChar char="•"/>
            </a:pPr>
            <a:r>
              <a:rPr lang="en-US" sz="3200">
                <a:solidFill>
                  <a:srgbClr val="FF914D"/>
                </a:solidFill>
                <a:latin typeface="Be Vietnam Ultra-Bold"/>
              </a:rPr>
              <a:t>Software Requirements:</a:t>
            </a:r>
          </a:p>
          <a:p>
            <a:pPr algn="l" marL="1381761" indent="-460587" lvl="2">
              <a:lnSpc>
                <a:spcPts val="3840"/>
              </a:lnSpc>
              <a:buFont typeface="Arial"/>
              <a:buChar char="⚬"/>
            </a:pPr>
            <a:r>
              <a:rPr lang="en-US" sz="3200">
                <a:solidFill>
                  <a:srgbClr val="4B4748"/>
                </a:solidFill>
                <a:latin typeface="Be Vietnam Ultra-Bold"/>
              </a:rPr>
              <a:t>Operating System : Windows / MAC</a:t>
            </a:r>
          </a:p>
          <a:p>
            <a:pPr algn="l" marL="1381761" indent="-460587" lvl="2">
              <a:lnSpc>
                <a:spcPts val="3840"/>
              </a:lnSpc>
              <a:buFont typeface="Arial"/>
              <a:buChar char="⚬"/>
            </a:pPr>
            <a:r>
              <a:rPr lang="en-US" sz="3200">
                <a:solidFill>
                  <a:srgbClr val="4B4748"/>
                </a:solidFill>
                <a:latin typeface="Be Vietnam Ultra-Bold"/>
              </a:rPr>
              <a:t>Programing language : Python</a:t>
            </a:r>
          </a:p>
          <a:p>
            <a:pPr algn="l" marL="1381761" indent="-460587" lvl="2">
              <a:lnSpc>
                <a:spcPts val="3840"/>
              </a:lnSpc>
              <a:spcBef>
                <a:spcPct val="0"/>
              </a:spcBef>
              <a:buFont typeface="Arial"/>
              <a:buChar char="⚬"/>
            </a:pPr>
            <a:r>
              <a:rPr lang="en-US" sz="3200">
                <a:solidFill>
                  <a:srgbClr val="4B4748"/>
                </a:solidFill>
                <a:latin typeface="Be Vietnam Ultra-Bold"/>
              </a:rPr>
              <a:t>IDE : Google Colaboratory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691799" y="730457"/>
            <a:ext cx="15316355" cy="8961438"/>
          </a:xfrm>
          <a:prstGeom prst="rect">
            <a:avLst/>
          </a:prstGeom>
        </p:spPr>
        <p:txBody>
          <a:bodyPr anchor="t" rtlCol="false" tIns="0" lIns="0" bIns="0" rIns="0">
            <a:spAutoFit/>
          </a:bodyPr>
          <a:lstStyle/>
          <a:p>
            <a:pPr algn="l">
              <a:lnSpc>
                <a:spcPts val="6000"/>
              </a:lnSpc>
            </a:pPr>
            <a:r>
              <a:rPr lang="en-US" sz="5000">
                <a:solidFill>
                  <a:srgbClr val="01003B"/>
                </a:solidFill>
                <a:latin typeface="Be Vietnam Bold"/>
              </a:rPr>
              <a:t>Abstract:</a:t>
            </a:r>
          </a:p>
          <a:p>
            <a:pPr algn="l">
              <a:lnSpc>
                <a:spcPts val="3624"/>
              </a:lnSpc>
            </a:pPr>
            <a:r>
              <a:rPr lang="en-US" sz="2499">
                <a:solidFill>
                  <a:srgbClr val="01003B"/>
                </a:solidFill>
                <a:latin typeface="Be Vietnam"/>
              </a:rPr>
              <a:t>This project aims to develop a cutting-edge image generation system that leverages latent diffusers to create variations from text, enhancing the creative possibilities of digital art and design. The system will be built with a React frontend for user interaction and a Flask backend to manage the server-side operations. The project will also incorporate image inpainting capabilities, offering a significant upgrade over existing image generators</a:t>
            </a:r>
          </a:p>
          <a:p>
            <a:pPr algn="l">
              <a:lnSpc>
                <a:spcPts val="3624"/>
              </a:lnSpc>
            </a:pPr>
            <a:r>
              <a:rPr lang="en-US" sz="2499">
                <a:solidFill>
                  <a:srgbClr val="01003B"/>
                </a:solidFill>
                <a:latin typeface="Be Vietnam"/>
              </a:rPr>
              <a:t>The key advantage of this project over existing image generators is its ability to create variations from text, offering a level of creativity and flexibility that is not commonly found in other tools. By allowing users to input text prompts, assign weights to the importance of text, provide positive and negative prompts and generate a range of images based on those prompts, this system opens up new possibilities for artistic expression and design. Additionally, the integration of image inpainting capabilities enhances the system's utility, making it a valuable tool for artists and designers alike. There are additional features that allow customisability of the output image apart from text such as image output dimensions i.e, the resolution, sampling steps in the image generation process etc.</a:t>
            </a:r>
          </a:p>
          <a:p>
            <a:pPr algn="l">
              <a:lnSpc>
                <a:spcPts val="3624"/>
              </a:lnSpc>
            </a:pPr>
            <a:r>
              <a:rPr lang="en-US" sz="2499">
                <a:solidFill>
                  <a:srgbClr val="01003B"/>
                </a:solidFill>
                <a:latin typeface="Be Vietnam"/>
              </a:rPr>
              <a:t>The project’s significance lies in its potential to reshape multiple industries. From assisting designers in visualizing textual concepts with unprecedented fidelity to inspiring new avenues of artistic expression, the system’s applications are far- reaching. It can also serve as a tool for content creators to rapidly generate multimedia variations that align with specific textual cues.</a:t>
            </a:r>
          </a:p>
          <a:p>
            <a:pPr algn="l">
              <a:lnSpc>
                <a:spcPts val="3624"/>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Ultra-Bold"/>
              </a:rPr>
              <a:t>Problems : </a:t>
            </a:r>
          </a:p>
        </p:txBody>
      </p:sp>
      <p:sp>
        <p:nvSpPr>
          <p:cNvPr name="TextBox 7" id="7"/>
          <p:cNvSpPr txBox="true"/>
          <p:nvPr/>
        </p:nvSpPr>
        <p:spPr>
          <a:xfrm rot="0">
            <a:off x="1225298" y="2472158"/>
            <a:ext cx="16034002" cy="1457325"/>
          </a:xfrm>
          <a:prstGeom prst="rect">
            <a:avLst/>
          </a:prstGeom>
        </p:spPr>
        <p:txBody>
          <a:bodyPr anchor="t" rtlCol="false" tIns="0" lIns="0" bIns="0" rIns="0">
            <a:spAutoFit/>
          </a:bodyPr>
          <a:lstStyle/>
          <a:p>
            <a:pPr algn="l">
              <a:lnSpc>
                <a:spcPts val="3840"/>
              </a:lnSpc>
            </a:pPr>
            <a:r>
              <a:rPr lang="en-US" sz="3200">
                <a:solidFill>
                  <a:srgbClr val="FF007E"/>
                </a:solidFill>
                <a:latin typeface="Be Vietnam Ultra-Bold"/>
              </a:rPr>
              <a:t>Limited  Visual Conceptualization: </a:t>
            </a:r>
          </a:p>
          <a:p>
            <a:pPr algn="l" marL="690881" indent="-345440" lvl="1">
              <a:lnSpc>
                <a:spcPts val="3840"/>
              </a:lnSpc>
              <a:spcBef>
                <a:spcPct val="0"/>
              </a:spcBef>
              <a:buFont typeface="Arial"/>
              <a:buChar char="•"/>
            </a:pPr>
            <a:r>
              <a:rPr lang="en-US" sz="3200">
                <a:solidFill>
                  <a:srgbClr val="01003B"/>
                </a:solidFill>
                <a:latin typeface="Be Vietnam"/>
              </a:rPr>
              <a:t>Designers and creative professionals </a:t>
            </a:r>
            <a:r>
              <a:rPr lang="en-US" sz="3200">
                <a:solidFill>
                  <a:srgbClr val="01003B"/>
                </a:solidFill>
                <a:latin typeface="Be Vietnam Ultra-Bold"/>
              </a:rPr>
              <a:t>struggle to visualize abstract textual concepts accurately,</a:t>
            </a:r>
            <a:r>
              <a:rPr lang="en-US" sz="3200">
                <a:solidFill>
                  <a:srgbClr val="01003B"/>
                </a:solidFill>
                <a:latin typeface="Be Vietnam"/>
              </a:rPr>
              <a:t> hampering the design process.</a:t>
            </a:r>
          </a:p>
        </p:txBody>
      </p:sp>
      <p:sp>
        <p:nvSpPr>
          <p:cNvPr name="TextBox 8" id="8"/>
          <p:cNvSpPr txBox="true"/>
          <p:nvPr/>
        </p:nvSpPr>
        <p:spPr>
          <a:xfrm rot="0">
            <a:off x="1225298" y="4667671"/>
            <a:ext cx="15589985" cy="1457325"/>
          </a:xfrm>
          <a:prstGeom prst="rect">
            <a:avLst/>
          </a:prstGeom>
        </p:spPr>
        <p:txBody>
          <a:bodyPr anchor="t" rtlCol="false" tIns="0" lIns="0" bIns="0" rIns="0">
            <a:spAutoFit/>
          </a:bodyPr>
          <a:lstStyle/>
          <a:p>
            <a:pPr algn="l">
              <a:lnSpc>
                <a:spcPts val="3840"/>
              </a:lnSpc>
            </a:pPr>
            <a:r>
              <a:rPr lang="en-US" sz="3200">
                <a:solidFill>
                  <a:srgbClr val="FF007E"/>
                </a:solidFill>
                <a:latin typeface="Be Vietnam Ultra-Bold"/>
              </a:rPr>
              <a:t>Artistic Constraints:</a:t>
            </a:r>
            <a:r>
              <a:rPr lang="en-US" sz="3200">
                <a:solidFill>
                  <a:srgbClr val="FF007E"/>
                </a:solidFill>
                <a:latin typeface="Be Vietnam"/>
              </a:rPr>
              <a:t> </a:t>
            </a:r>
          </a:p>
          <a:p>
            <a:pPr algn="l" marL="690881" indent="-345440" lvl="1">
              <a:lnSpc>
                <a:spcPts val="3840"/>
              </a:lnSpc>
              <a:spcBef>
                <a:spcPct val="0"/>
              </a:spcBef>
              <a:buFont typeface="Arial"/>
              <a:buChar char="•"/>
            </a:pPr>
            <a:r>
              <a:rPr lang="en-US" sz="3200">
                <a:solidFill>
                  <a:srgbClr val="01003B"/>
                </a:solidFill>
                <a:latin typeface="Be Vietnam"/>
              </a:rPr>
              <a:t>Artists and digital creators face </a:t>
            </a:r>
            <a:r>
              <a:rPr lang="en-US" sz="3200">
                <a:solidFill>
                  <a:srgbClr val="01003B"/>
                </a:solidFill>
                <a:latin typeface="Be Vietnam Ultra-Bold"/>
              </a:rPr>
              <a:t>limitations</a:t>
            </a:r>
            <a:r>
              <a:rPr lang="en-US" sz="3200">
                <a:solidFill>
                  <a:srgbClr val="01003B"/>
                </a:solidFill>
                <a:latin typeface="Be Vietnam"/>
              </a:rPr>
              <a:t> in translating</a:t>
            </a:r>
            <a:r>
              <a:rPr lang="en-US" sz="3200">
                <a:solidFill>
                  <a:srgbClr val="01003B"/>
                </a:solidFill>
                <a:latin typeface="Be Vietnam Ultra-Bold"/>
              </a:rPr>
              <a:t> text into intricate, unique images</a:t>
            </a:r>
            <a:r>
              <a:rPr lang="en-US" sz="3200">
                <a:solidFill>
                  <a:srgbClr val="01003B"/>
                </a:solidFill>
                <a:latin typeface="Be Vietnam"/>
              </a:rPr>
              <a:t>, restricting artistic expression.</a:t>
            </a:r>
          </a:p>
        </p:txBody>
      </p:sp>
      <p:sp>
        <p:nvSpPr>
          <p:cNvPr name="TextBox 9" id="9"/>
          <p:cNvSpPr txBox="true"/>
          <p:nvPr/>
        </p:nvSpPr>
        <p:spPr>
          <a:xfrm rot="0">
            <a:off x="1193593" y="6863183"/>
            <a:ext cx="15589985" cy="1457325"/>
          </a:xfrm>
          <a:prstGeom prst="rect">
            <a:avLst/>
          </a:prstGeom>
        </p:spPr>
        <p:txBody>
          <a:bodyPr anchor="t" rtlCol="false" tIns="0" lIns="0" bIns="0" rIns="0">
            <a:spAutoFit/>
          </a:bodyPr>
          <a:lstStyle/>
          <a:p>
            <a:pPr algn="l">
              <a:lnSpc>
                <a:spcPts val="3840"/>
              </a:lnSpc>
            </a:pPr>
            <a:r>
              <a:rPr lang="en-US" sz="3200">
                <a:solidFill>
                  <a:srgbClr val="FF007E"/>
                </a:solidFill>
                <a:latin typeface="Be Vietnam Ultra-Bold"/>
              </a:rPr>
              <a:t>Content Generation constraints:</a:t>
            </a:r>
          </a:p>
          <a:p>
            <a:pPr algn="l" marL="690881" indent="-345440" lvl="1">
              <a:lnSpc>
                <a:spcPts val="3840"/>
              </a:lnSpc>
              <a:spcBef>
                <a:spcPct val="0"/>
              </a:spcBef>
              <a:buFont typeface="Arial"/>
              <a:buChar char="•"/>
            </a:pPr>
            <a:r>
              <a:rPr lang="en-US" sz="3200">
                <a:solidFill>
                  <a:srgbClr val="01003B"/>
                </a:solidFill>
                <a:latin typeface="Be Vietnam"/>
              </a:rPr>
              <a:t>Content creators and marketers find it </a:t>
            </a:r>
            <a:r>
              <a:rPr lang="en-US" sz="3200">
                <a:solidFill>
                  <a:srgbClr val="01003B"/>
                </a:solidFill>
                <a:latin typeface="Be Vietnam Ultra-Bold"/>
              </a:rPr>
              <a:t>challenging to generate multimedia variations aligned with specific textual cues efficiently</a:t>
            </a:r>
            <a:r>
              <a:rPr lang="en-US" sz="3200">
                <a:solidFill>
                  <a:srgbClr val="01003B"/>
                </a:solidFill>
                <a:latin typeface="Be Vietnam"/>
              </a:rPr>
              <a: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757007" y="8985885"/>
            <a:ext cx="502293" cy="502293"/>
            <a:chOff x="0" y="0"/>
            <a:chExt cx="669724" cy="669724"/>
          </a:xfrm>
        </p:grpSpPr>
        <p:sp>
          <p:nvSpPr>
            <p:cNvPr name="Freeform 3" id="3"/>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5" id="5"/>
          <p:cNvSpPr/>
          <p:nvPr/>
        </p:nvSpPr>
        <p:spPr>
          <a:xfrm flipH="false" flipV="false" rot="0">
            <a:off x="883359" y="1028700"/>
            <a:ext cx="620469" cy="639060"/>
          </a:xfrm>
          <a:custGeom>
            <a:avLst/>
            <a:gdLst/>
            <a:ahLst/>
            <a:cxnLst/>
            <a:rect r="r" b="b" t="t" l="l"/>
            <a:pathLst>
              <a:path h="639060" w="620469">
                <a:moveTo>
                  <a:pt x="0" y="0"/>
                </a:moveTo>
                <a:lnTo>
                  <a:pt x="620468" y="0"/>
                </a:lnTo>
                <a:lnTo>
                  <a:pt x="620468" y="639060"/>
                </a:lnTo>
                <a:lnTo>
                  <a:pt x="0" y="6390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848554" y="730457"/>
            <a:ext cx="9161109" cy="1076325"/>
          </a:xfrm>
          <a:prstGeom prst="rect">
            <a:avLst/>
          </a:prstGeom>
        </p:spPr>
        <p:txBody>
          <a:bodyPr anchor="t" rtlCol="false" tIns="0" lIns="0" bIns="0" rIns="0">
            <a:spAutoFit/>
          </a:bodyPr>
          <a:lstStyle/>
          <a:p>
            <a:pPr algn="l">
              <a:lnSpc>
                <a:spcPts val="8400"/>
              </a:lnSpc>
            </a:pPr>
            <a:r>
              <a:rPr lang="en-US" sz="7000">
                <a:solidFill>
                  <a:srgbClr val="01003B"/>
                </a:solidFill>
                <a:latin typeface="Be Vietnam Ultra-Bold"/>
              </a:rPr>
              <a:t>Solutions : </a:t>
            </a:r>
          </a:p>
        </p:txBody>
      </p:sp>
      <p:sp>
        <p:nvSpPr>
          <p:cNvPr name="TextBox 7" id="7"/>
          <p:cNvSpPr txBox="true"/>
          <p:nvPr/>
        </p:nvSpPr>
        <p:spPr>
          <a:xfrm rot="0">
            <a:off x="1167022" y="2215485"/>
            <a:ext cx="16034002" cy="1943100"/>
          </a:xfrm>
          <a:prstGeom prst="rect">
            <a:avLst/>
          </a:prstGeom>
        </p:spPr>
        <p:txBody>
          <a:bodyPr anchor="t" rtlCol="false" tIns="0" lIns="0" bIns="0" rIns="0">
            <a:spAutoFit/>
          </a:bodyPr>
          <a:lstStyle/>
          <a:p>
            <a:pPr algn="l">
              <a:lnSpc>
                <a:spcPts val="3840"/>
              </a:lnSpc>
            </a:pPr>
            <a:r>
              <a:rPr lang="en-US" sz="3200">
                <a:solidFill>
                  <a:srgbClr val="00AB66"/>
                </a:solidFill>
                <a:latin typeface="Be Vietnam Ultra-Bold"/>
              </a:rPr>
              <a:t>Limited  Visual Conceptualization: </a:t>
            </a:r>
          </a:p>
          <a:p>
            <a:pPr algn="l" marL="690881" indent="-345440" lvl="1">
              <a:lnSpc>
                <a:spcPts val="3840"/>
              </a:lnSpc>
              <a:buFont typeface="Arial"/>
              <a:buChar char="•"/>
            </a:pPr>
            <a:r>
              <a:rPr lang="en-US" sz="3200">
                <a:solidFill>
                  <a:srgbClr val="01003B"/>
                </a:solidFill>
                <a:latin typeface="Be Vietnam"/>
              </a:rPr>
              <a:t>Develop a robust </a:t>
            </a:r>
            <a:r>
              <a:rPr lang="en-US" sz="3200">
                <a:solidFill>
                  <a:srgbClr val="01003B"/>
                </a:solidFill>
                <a:latin typeface="Be Vietnam Ultra-Bold"/>
              </a:rPr>
              <a:t>text-to-image translation mode</a:t>
            </a:r>
            <a:r>
              <a:rPr lang="en-US" sz="3200">
                <a:solidFill>
                  <a:srgbClr val="01003B"/>
                </a:solidFill>
                <a:latin typeface="Be Vietnam"/>
              </a:rPr>
              <a:t>l using GANs and DCGANs. </a:t>
            </a:r>
          </a:p>
          <a:p>
            <a:pPr algn="l" marL="690881" indent="-345440" lvl="1">
              <a:lnSpc>
                <a:spcPts val="3840"/>
              </a:lnSpc>
              <a:spcBef>
                <a:spcPct val="0"/>
              </a:spcBef>
              <a:buFont typeface="Arial"/>
              <a:buChar char="•"/>
            </a:pPr>
            <a:r>
              <a:rPr lang="en-US" sz="3200">
                <a:solidFill>
                  <a:srgbClr val="01003B"/>
                </a:solidFill>
                <a:latin typeface="Be Vietnam"/>
              </a:rPr>
              <a:t>Streamline the design process by transforming textual ideas into vivid visual representations.</a:t>
            </a:r>
          </a:p>
        </p:txBody>
      </p:sp>
      <p:sp>
        <p:nvSpPr>
          <p:cNvPr name="TextBox 8" id="8"/>
          <p:cNvSpPr txBox="true"/>
          <p:nvPr/>
        </p:nvSpPr>
        <p:spPr>
          <a:xfrm rot="0">
            <a:off x="1167022" y="4567289"/>
            <a:ext cx="15589985" cy="2428875"/>
          </a:xfrm>
          <a:prstGeom prst="rect">
            <a:avLst/>
          </a:prstGeom>
        </p:spPr>
        <p:txBody>
          <a:bodyPr anchor="t" rtlCol="false" tIns="0" lIns="0" bIns="0" rIns="0">
            <a:spAutoFit/>
          </a:bodyPr>
          <a:lstStyle/>
          <a:p>
            <a:pPr algn="l">
              <a:lnSpc>
                <a:spcPts val="3840"/>
              </a:lnSpc>
            </a:pPr>
            <a:r>
              <a:rPr lang="en-US" sz="3200">
                <a:solidFill>
                  <a:srgbClr val="00AB66"/>
                </a:solidFill>
                <a:latin typeface="Be Vietnam Ultra-Bold"/>
              </a:rPr>
              <a:t>Artistic Constraints:</a:t>
            </a:r>
            <a:r>
              <a:rPr lang="en-US" sz="3200">
                <a:solidFill>
                  <a:srgbClr val="00AB66"/>
                </a:solidFill>
                <a:latin typeface="Be Vietnam"/>
              </a:rPr>
              <a:t> </a:t>
            </a:r>
          </a:p>
          <a:p>
            <a:pPr algn="l" marL="690881" indent="-345440" lvl="1">
              <a:lnSpc>
                <a:spcPts val="3840"/>
              </a:lnSpc>
              <a:buFont typeface="Arial"/>
              <a:buChar char="•"/>
            </a:pPr>
            <a:r>
              <a:rPr lang="en-US" sz="3200">
                <a:solidFill>
                  <a:srgbClr val="01003B"/>
                </a:solidFill>
                <a:latin typeface="Be Vietnam"/>
              </a:rPr>
              <a:t>Empower artists and digital creators to expand the boundaries of artistic expression.</a:t>
            </a:r>
          </a:p>
          <a:p>
            <a:pPr algn="l" marL="690881" indent="-345440" lvl="1">
              <a:lnSpc>
                <a:spcPts val="3840"/>
              </a:lnSpc>
              <a:spcBef>
                <a:spcPct val="0"/>
              </a:spcBef>
              <a:buFont typeface="Arial"/>
              <a:buChar char="•"/>
            </a:pPr>
            <a:r>
              <a:rPr lang="en-US" sz="3200">
                <a:solidFill>
                  <a:srgbClr val="01003B"/>
                </a:solidFill>
                <a:latin typeface="Be Vietnam"/>
              </a:rPr>
              <a:t>Translate </a:t>
            </a:r>
            <a:r>
              <a:rPr lang="en-US" sz="3200">
                <a:solidFill>
                  <a:srgbClr val="01003B"/>
                </a:solidFill>
                <a:latin typeface="Be Vietnam Ultra-Bold"/>
              </a:rPr>
              <a:t>textual descriptions into intricate and unique images</a:t>
            </a:r>
            <a:r>
              <a:rPr lang="en-US" sz="3200">
                <a:solidFill>
                  <a:srgbClr val="01003B"/>
                </a:solidFill>
                <a:latin typeface="Be Vietnam"/>
              </a:rPr>
              <a:t>, fostering creativity and inspiration.</a:t>
            </a:r>
          </a:p>
        </p:txBody>
      </p:sp>
      <p:sp>
        <p:nvSpPr>
          <p:cNvPr name="TextBox 9" id="9"/>
          <p:cNvSpPr txBox="true"/>
          <p:nvPr/>
        </p:nvSpPr>
        <p:spPr>
          <a:xfrm rot="0">
            <a:off x="1079957" y="7339064"/>
            <a:ext cx="16179343" cy="1943100"/>
          </a:xfrm>
          <a:prstGeom prst="rect">
            <a:avLst/>
          </a:prstGeom>
        </p:spPr>
        <p:txBody>
          <a:bodyPr anchor="t" rtlCol="false" tIns="0" lIns="0" bIns="0" rIns="0">
            <a:spAutoFit/>
          </a:bodyPr>
          <a:lstStyle/>
          <a:p>
            <a:pPr algn="l">
              <a:lnSpc>
                <a:spcPts val="3840"/>
              </a:lnSpc>
            </a:pPr>
            <a:r>
              <a:rPr lang="en-US" sz="3200">
                <a:solidFill>
                  <a:srgbClr val="00AB66"/>
                </a:solidFill>
                <a:latin typeface="Be Vietnam Ultra-Bold"/>
              </a:rPr>
              <a:t>Content Generation constraints:</a:t>
            </a:r>
          </a:p>
          <a:p>
            <a:pPr algn="l" marL="690881" indent="-345440" lvl="1">
              <a:lnSpc>
                <a:spcPts val="3840"/>
              </a:lnSpc>
              <a:buFont typeface="Arial"/>
              <a:buChar char="•"/>
            </a:pPr>
            <a:r>
              <a:rPr lang="en-US" sz="3200">
                <a:solidFill>
                  <a:srgbClr val="01003B"/>
                </a:solidFill>
                <a:latin typeface="Be Vietnam"/>
              </a:rPr>
              <a:t>Assist content creators and marketers in rapidly producing multimedia variations.</a:t>
            </a:r>
          </a:p>
          <a:p>
            <a:pPr algn="l" marL="690881" indent="-345440" lvl="1">
              <a:lnSpc>
                <a:spcPts val="3840"/>
              </a:lnSpc>
              <a:spcBef>
                <a:spcPct val="0"/>
              </a:spcBef>
              <a:buFont typeface="Arial"/>
              <a:buChar char="•"/>
            </a:pPr>
            <a:r>
              <a:rPr lang="en-US" sz="3200">
                <a:solidFill>
                  <a:srgbClr val="01003B"/>
                </a:solidFill>
                <a:latin typeface="Be Vietnam Ultra-Bold"/>
              </a:rPr>
              <a:t>Generate visuals</a:t>
            </a:r>
            <a:r>
              <a:rPr lang="en-US" sz="3200">
                <a:solidFill>
                  <a:srgbClr val="01003B"/>
                </a:solidFill>
                <a:latin typeface="Be Vietnam"/>
              </a:rPr>
              <a:t> and content that seamlessly align with specific textual cue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8700" y="881096"/>
            <a:ext cx="14064057" cy="1076325"/>
          </a:xfrm>
          <a:prstGeom prst="rect">
            <a:avLst/>
          </a:prstGeom>
        </p:spPr>
        <p:txBody>
          <a:bodyPr anchor="t" rtlCol="false" tIns="0" lIns="0" bIns="0" rIns="0">
            <a:spAutoFit/>
          </a:bodyPr>
          <a:lstStyle/>
          <a:p>
            <a:pPr algn="l">
              <a:lnSpc>
                <a:spcPts val="8400"/>
              </a:lnSpc>
            </a:pPr>
            <a:r>
              <a:rPr lang="en-US" sz="7000">
                <a:solidFill>
                  <a:srgbClr val="F8F8F8"/>
                </a:solidFill>
                <a:latin typeface="Be Vietnam Ultra-Bold"/>
              </a:rPr>
              <a:t>Literature survey </a:t>
            </a:r>
          </a:p>
        </p:txBody>
      </p:sp>
      <p:sp>
        <p:nvSpPr>
          <p:cNvPr name="Freeform 5" id="5"/>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6757007" y="8985885"/>
            <a:ext cx="502293" cy="502293"/>
            <a:chOff x="0" y="0"/>
            <a:chExt cx="669724" cy="669724"/>
          </a:xfrm>
        </p:grpSpPr>
        <p:sp>
          <p:nvSpPr>
            <p:cNvPr name="Freeform 7" id="7"/>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graphicFrame>
        <p:nvGraphicFramePr>
          <p:cNvPr name="Table 9" id="9"/>
          <p:cNvGraphicFramePr>
            <a:graphicFrameLocks noGrp="true"/>
          </p:cNvGraphicFramePr>
          <p:nvPr/>
        </p:nvGraphicFramePr>
        <p:xfrm>
          <a:off x="1028700" y="3201881"/>
          <a:ext cx="15767731" cy="4743450"/>
        </p:xfrm>
        <a:graphic>
          <a:graphicData uri="http://schemas.openxmlformats.org/drawingml/2006/table">
            <a:tbl>
              <a:tblPr/>
              <a:tblGrid>
                <a:gridCol w="2431575"/>
                <a:gridCol w="7978078"/>
                <a:gridCol w="5358077"/>
              </a:tblGrid>
              <a:tr h="1027427">
                <a:tc>
                  <a:txBody>
                    <a:bodyPr anchor="t" rtlCol="false"/>
                    <a:lstStyle/>
                    <a:p>
                      <a:pPr algn="ctr">
                        <a:lnSpc>
                          <a:spcPts val="3499"/>
                        </a:lnSpc>
                        <a:defRPr/>
                      </a:pPr>
                      <a:r>
                        <a:rPr lang="en-US" sz="2499">
                          <a:solidFill>
                            <a:srgbClr val="FFFFFF"/>
                          </a:solidFill>
                          <a:latin typeface="DM Sans Bold"/>
                        </a:rPr>
                        <a:t>Year</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Topic</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Bold"/>
                        </a:rPr>
                        <a:t>Authors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7427">
                <a:tc>
                  <a:txBody>
                    <a:bodyPr anchor="t" rtlCol="false"/>
                    <a:lstStyle/>
                    <a:p>
                      <a:pPr algn="ctr">
                        <a:lnSpc>
                          <a:spcPts val="3499"/>
                        </a:lnSpc>
                        <a:defRPr/>
                      </a:pPr>
                      <a:r>
                        <a:rPr lang="en-US" sz="2499">
                          <a:solidFill>
                            <a:srgbClr val="FFFFFF"/>
                          </a:solidFill>
                          <a:latin typeface="DM Sans"/>
                        </a:rPr>
                        <a:t> 2020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 Denoising Diffusion Probabilistic Models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  Jonathan Ho, Ajay Jain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344298">
                <a:tc>
                  <a:txBody>
                    <a:bodyPr anchor="t" rtlCol="false"/>
                    <a:lstStyle/>
                    <a:p>
                      <a:pPr algn="ctr">
                        <a:lnSpc>
                          <a:spcPts val="3499"/>
                        </a:lnSpc>
                        <a:defRPr/>
                      </a:pPr>
                      <a:r>
                        <a:rPr lang="en-US" sz="2499">
                          <a:solidFill>
                            <a:srgbClr val="FFFFFF"/>
                          </a:solidFill>
                          <a:latin typeface="DM Sans"/>
                        </a:rPr>
                        <a:t>2015</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U-Net: Convolutional Networks for Biomedical Image Segmentation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Philipp Fischer</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344298">
                <a:tc>
                  <a:txBody>
                    <a:bodyPr anchor="t" rtlCol="false"/>
                    <a:lstStyle/>
                    <a:p>
                      <a:pPr algn="ctr">
                        <a:lnSpc>
                          <a:spcPts val="3499"/>
                        </a:lnSpc>
                        <a:defRPr/>
                      </a:pPr>
                      <a:r>
                        <a:rPr lang="en-US" sz="2499">
                          <a:solidFill>
                            <a:srgbClr val="FFFFFF"/>
                          </a:solidFill>
                          <a:latin typeface="DM Sans"/>
                        </a:rPr>
                        <a:t>2021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 High-Resolution Image Synthesis with Latent Diffusion Models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DM Sans"/>
                        </a:rPr>
                        <a:t> Robin Rombach</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57296"/>
            <a:ext cx="14064057" cy="923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Latent Diffuser model</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8" id="8"/>
          <p:cNvSpPr/>
          <p:nvPr/>
        </p:nvSpPr>
        <p:spPr>
          <a:xfrm flipH="false" flipV="false" rot="0">
            <a:off x="1028700" y="2426102"/>
            <a:ext cx="15836705" cy="6014903"/>
          </a:xfrm>
          <a:custGeom>
            <a:avLst/>
            <a:gdLst/>
            <a:ahLst/>
            <a:cxnLst/>
            <a:rect r="r" b="b" t="t" l="l"/>
            <a:pathLst>
              <a:path h="6014903" w="15836705">
                <a:moveTo>
                  <a:pt x="0" y="0"/>
                </a:moveTo>
                <a:lnTo>
                  <a:pt x="15836705" y="0"/>
                </a:lnTo>
                <a:lnTo>
                  <a:pt x="15836705" y="6014902"/>
                </a:lnTo>
                <a:lnTo>
                  <a:pt x="0" y="6014902"/>
                </a:lnTo>
                <a:lnTo>
                  <a:pt x="0" y="0"/>
                </a:lnTo>
                <a:close/>
              </a:path>
            </a:pathLst>
          </a:custGeom>
          <a:blipFill>
            <a:blip r:embed="rId9"/>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TextBox 3" id="3"/>
          <p:cNvSpPr txBox="true"/>
          <p:nvPr/>
        </p:nvSpPr>
        <p:spPr>
          <a:xfrm rot="0">
            <a:off x="1028700" y="957296"/>
            <a:ext cx="14064057" cy="923925"/>
          </a:xfrm>
          <a:prstGeom prst="rect">
            <a:avLst/>
          </a:prstGeom>
        </p:spPr>
        <p:txBody>
          <a:bodyPr anchor="t" rtlCol="false" tIns="0" lIns="0" bIns="0" rIns="0">
            <a:spAutoFit/>
          </a:bodyPr>
          <a:lstStyle/>
          <a:p>
            <a:pPr algn="l">
              <a:lnSpc>
                <a:spcPts val="7200"/>
              </a:lnSpc>
            </a:pPr>
            <a:r>
              <a:rPr lang="en-US" sz="6000">
                <a:solidFill>
                  <a:srgbClr val="F8F8F8"/>
                </a:solidFill>
                <a:latin typeface="Be Vietnam Ultra-Bold"/>
              </a:rPr>
              <a:t>Variational Autoencoder</a:t>
            </a:r>
          </a:p>
        </p:txBody>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757007" y="8985885"/>
            <a:ext cx="502293" cy="502293"/>
            <a:chOff x="0" y="0"/>
            <a:chExt cx="669724" cy="669724"/>
          </a:xfrm>
        </p:grpSpPr>
        <p:sp>
          <p:nvSpPr>
            <p:cNvPr name="Freeform 6" id="6"/>
            <p:cNvSpPr/>
            <p:nvPr/>
          </p:nvSpPr>
          <p:spPr>
            <a:xfrm flipH="false" flipV="false" rot="0">
              <a:off x="0" y="0"/>
              <a:ext cx="669724" cy="669724"/>
            </a:xfrm>
            <a:custGeom>
              <a:avLst/>
              <a:gdLst/>
              <a:ahLst/>
              <a:cxnLst/>
              <a:rect r="r" b="b" t="t" l="l"/>
              <a:pathLst>
                <a:path h="669724" w="669724">
                  <a:moveTo>
                    <a:pt x="0" y="0"/>
                  </a:moveTo>
                  <a:lnTo>
                    <a:pt x="669724" y="0"/>
                  </a:lnTo>
                  <a:lnTo>
                    <a:pt x="669724" y="669724"/>
                  </a:lnTo>
                  <a:lnTo>
                    <a:pt x="0" y="6697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true" flipV="false" rot="0">
              <a:off x="267928" y="185060"/>
              <a:ext cx="180511" cy="299604"/>
            </a:xfrm>
            <a:custGeom>
              <a:avLst/>
              <a:gdLst/>
              <a:ahLst/>
              <a:cxnLst/>
              <a:rect r="r" b="b" t="t" l="l"/>
              <a:pathLst>
                <a:path h="299604" w="180511">
                  <a:moveTo>
                    <a:pt x="180511" y="0"/>
                  </a:moveTo>
                  <a:lnTo>
                    <a:pt x="0" y="0"/>
                  </a:lnTo>
                  <a:lnTo>
                    <a:pt x="0" y="299604"/>
                  </a:lnTo>
                  <a:lnTo>
                    <a:pt x="180511" y="299604"/>
                  </a:lnTo>
                  <a:lnTo>
                    <a:pt x="180511"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Freeform 8" id="8"/>
          <p:cNvSpPr/>
          <p:nvPr/>
        </p:nvSpPr>
        <p:spPr>
          <a:xfrm flipH="false" flipV="false" rot="0">
            <a:off x="2641056" y="2196045"/>
            <a:ext cx="12230280" cy="6789840"/>
          </a:xfrm>
          <a:custGeom>
            <a:avLst/>
            <a:gdLst/>
            <a:ahLst/>
            <a:cxnLst/>
            <a:rect r="r" b="b" t="t" l="l"/>
            <a:pathLst>
              <a:path h="6789840" w="12230280">
                <a:moveTo>
                  <a:pt x="0" y="0"/>
                </a:moveTo>
                <a:lnTo>
                  <a:pt x="12230281" y="0"/>
                </a:lnTo>
                <a:lnTo>
                  <a:pt x="12230281" y="6789840"/>
                </a:lnTo>
                <a:lnTo>
                  <a:pt x="0" y="6789840"/>
                </a:lnTo>
                <a:lnTo>
                  <a:pt x="0" y="0"/>
                </a:lnTo>
                <a:close/>
              </a:path>
            </a:pathLst>
          </a:custGeom>
          <a:blipFill>
            <a:blip r:embed="rId9"/>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DAFuaY-7lCc</dc:identifier>
  <dcterms:modified xsi:type="dcterms:W3CDTF">2011-08-01T06:04:30Z</dcterms:modified>
  <cp:revision>1</cp:revision>
  <dc:title>Major Final</dc:title>
</cp:coreProperties>
</file>

<file path=docProps/thumbnail.jpeg>
</file>